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256" r:id="rId3"/>
    <p:sldId id="262" r:id="rId4"/>
    <p:sldId id="263" r:id="rId5"/>
    <p:sldId id="268" r:id="rId6"/>
    <p:sldId id="260" r:id="rId7"/>
    <p:sldId id="282" r:id="rId8"/>
    <p:sldId id="281" r:id="rId9"/>
    <p:sldId id="261" r:id="rId10"/>
    <p:sldId id="269" r:id="rId11"/>
    <p:sldId id="259" r:id="rId12"/>
    <p:sldId id="280" r:id="rId13"/>
    <p:sldId id="270" r:id="rId14"/>
    <p:sldId id="272" r:id="rId15"/>
    <p:sldId id="273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AC0B8-AFE1-4D5F-92D2-63DA05C6A3CC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4292-C7B0-4F35-9259-DE11F0C09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3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99726-43BF-43B9-941D-6AE1D9CF7BAC}" type="datetimeFigureOut">
              <a:rPr lang="ru-RU" smtClean="0"/>
              <a:pPr/>
              <a:t>25.07.2025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415788-2136-406B-9505-631F2FEE58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672408" cy="321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90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С какими заболеваниями и расстройствами можно перепутать аутизм?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81936"/>
            <a:ext cx="9144000" cy="33594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Нередко аутизм путают с СДВГ, задержкой развития, интеллектуальной недостаточностью и другими нарушениями. Чтобы поставить верный диагноз необходима качественная диагностика и компетентные специалисты...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74835"/>
            <a:ext cx="407221" cy="70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36245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dirty="0">
                <a:effectLst/>
              </a:rPr>
              <a:t>	</a:t>
            </a: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dirty="0">
                <a:effectLst/>
              </a:rPr>
            </a:br>
            <a:br>
              <a:rPr lang="ru-RU" sz="4400" b="0" dirty="0">
                <a:ln>
                  <a:noFill/>
                </a:ln>
                <a:solidFill>
                  <a:schemeClr val="accent3"/>
                </a:solidFill>
                <a:effectLst/>
              </a:rPr>
            </a:b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36510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аутизм, при котором у людей не нарушен интеллект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22" y="3031355"/>
            <a:ext cx="549275" cy="9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76470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такое </a:t>
            </a:r>
            <a:r>
              <a:rPr lang="ru-RU" sz="44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высокофункциональный</a:t>
            </a:r>
            <a:r>
              <a:rPr lang="ru-RU" sz="4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аутизм?</a:t>
            </a:r>
          </a:p>
        </p:txBody>
      </p:sp>
    </p:spTree>
    <p:extLst>
      <p:ext uri="{BB962C8B-B14F-4D97-AF65-F5344CB8AC3E}">
        <p14:creationId xmlns:p14="http://schemas.microsoft.com/office/powerpoint/2010/main" val="314053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036496" cy="136245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Действительно ли, дети с </a:t>
            </a:r>
            <a:r>
              <a:rPr lang="ru-RU" sz="3600" dirty="0">
                <a:solidFill>
                  <a:schemeClr val="tx2"/>
                </a:solidFill>
                <a:effectLst/>
                <a:ea typeface="Verdana" pitchFamily="34" charset="0"/>
                <a:cs typeface="Verdana" pitchFamily="34" charset="0"/>
              </a:rPr>
              <a:t>аутизмом</a:t>
            </a:r>
            <a:r>
              <a:rPr lang="ru-RU" sz="3600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все время кричат и устраивают истерики?</a:t>
            </a:r>
            <a:endParaRPr lang="ru-RU" sz="36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8280920" cy="27363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Нет,  поведение ребенка с аутизмом - это способ информирования о своих потребностях и желаниях. Когда у ребенка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способ </a:t>
            </a: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сообщать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своих потребностях, он не  проявляет нежелательное поведение, а вступает в коммуникацию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04045"/>
            <a:ext cx="549275" cy="9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36245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Что нужно знать, общаясь с человеком с аутизмом</a:t>
            </a:r>
            <a:r>
              <a:rPr lang="ru-RU" sz="4400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93" y="2027552"/>
            <a:ext cx="8579233" cy="47138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людей с аутизмом есть общие черты: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трудности в общении и распознавании социальных знаков;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потребность в визуализации воспринимаемой информации;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потеря во времени и пространстве;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сенсорная разбалансированность  (гипер или гипочувствительность);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узкие интересы и стереотипность в поведении;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высокий уровень тревожности (нежелательное поведение) при возникновении непредвиденных (незапланированных) ситуаций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36422"/>
            <a:ext cx="5492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34888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Мировые знаменитости с аутизмом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9491"/>
            <a:ext cx="7772400" cy="600096"/>
          </a:xfrm>
          <a:solidFill>
            <a:schemeClr val="accent2"/>
          </a:solidFill>
        </p:spPr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Стэнли </a:t>
            </a:r>
            <a:r>
              <a:rPr kumimoji="0" lang="ru-RU" sz="4400" b="1" i="0" u="none" strike="noStrike" kern="1200" cap="none" spc="0" normalizeH="0" baseline="0" noProof="0" dirty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Кубрик</a:t>
            </a:r>
            <a:r>
              <a:rPr kumimoji="0" lang="ru-RU" sz="4400" b="1" i="0" u="none" strike="noStrike" kern="1200" cap="none" spc="0" normalizeH="0" baseline="0" noProof="0" dirty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. Робин Уильямс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9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Стэнли Кубрик, легендарный американский  кинорежиссер, подаривший миру «Космическую Одиссею», «Сияние», «Цельнометаллическую оболочку» и многие другие.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 страдал от синдрома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Аспергера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Это расстройство выражается в сложностях взаимодействия с окружающими, аномальном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перфекционизме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слабо развитой способности к эмпатии. </a:t>
            </a:r>
          </a:p>
        </p:txBody>
      </p:sp>
      <p:pic>
        <p:nvPicPr>
          <p:cNvPr id="4098" name="Picture 2" descr="C:\Users\windows\Desktop\kub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55" y="4912886"/>
            <a:ext cx="2270217" cy="17341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5772" y="1206539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Робин Уильямс, талантливый американский актер и комик.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Близкие отмечали его абсолютную неловкость в социальных взаимодействиях. </a:t>
            </a:r>
          </a:p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Битва с депрессией, которую он в конце концов проиграл служит указателем на синдром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Аспергера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24" y="4766381"/>
            <a:ext cx="2724552" cy="173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00" y="404664"/>
            <a:ext cx="8307555" cy="936104"/>
          </a:xfrm>
        </p:spPr>
        <p:txBody>
          <a:bodyPr/>
          <a:lstStyle/>
          <a:p>
            <a:r>
              <a:rPr lang="ru-RU" sz="4400" dirty="0"/>
              <a:t>Билл Гейтс            Энтони </a:t>
            </a:r>
            <a:r>
              <a:rPr lang="ru-RU" sz="4400" dirty="0" err="1"/>
              <a:t>Хопкинс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6146" name="Picture 2" descr="C:\Users\windows\Desktop\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131014"/>
            <a:ext cx="2160240" cy="16121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3240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Билл Гейтс самый известный человек с аутизмом.  Однако благодаря усилиям обеспеченных родителей его чудачества не стали помехой для получения образования. Биллу с детства привили стремление к постоянному соперничеству и непрерывному впитыванию знаний. Пока другие дети гоняли мяч, он изучал рукописи и чертежи Леонардо да Винчи.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24744"/>
            <a:ext cx="39870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Звезда «Молчания ягнят» лишь к восьмидесяти годам узнал, что страдает от синдрома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Аспергера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 algn="just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юности он плохо учился из-за дислексии, мешавшей читать и писать, поэтому довольно рано решил связать жизнь с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искусством. Он учился играть на фортепиано. К счастью, в 15 лет он познакомился с актером Ричардом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Бертоном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после чего сам стал брать уроки актерского мастерства.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17" y="4914384"/>
            <a:ext cx="2665090" cy="18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windows\Desktop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/>
              <a:t>«Только открыв свое сердце, можно осветить им путь себе и другим». </a:t>
            </a:r>
            <a:br>
              <a:rPr lang="ru-RU" sz="4400" dirty="0"/>
            </a:br>
            <a:r>
              <a:rPr lang="ru-RU" sz="4400" dirty="0"/>
              <a:t>                                                             </a:t>
            </a:r>
            <a:r>
              <a:rPr lang="ru-RU" sz="2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Виталий </a:t>
            </a:r>
            <a:r>
              <a:rPr lang="ru-RU" sz="20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Гиберт</a:t>
            </a:r>
            <a:endParaRPr 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8964488" cy="1752600"/>
          </a:xfrm>
        </p:spPr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«Важно видеть не только аутизм, но и ЧЕЛОВЕКА за ним»</a:t>
            </a:r>
          </a:p>
          <a:p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Саймон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Барон-Коэн.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3281536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/>
              </a:rPr>
              <a:t>Аутизм -  это болезнь?</a:t>
            </a:r>
            <a:br>
              <a:rPr lang="en-US" dirty="0">
                <a:solidFill>
                  <a:schemeClr val="tx2"/>
                </a:solidFill>
                <a:effectLst/>
              </a:rPr>
            </a:br>
            <a:r>
              <a:rPr lang="ru-RU" dirty="0">
                <a:effectLst/>
              </a:rPr>
              <a:t>	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291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Аутизм – это не болезнь</a:t>
            </a:r>
            <a:r>
              <a:rPr lang="en-US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 существует </a:t>
            </a:r>
            <a:endParaRPr lang="en-US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«таблетки от аутизма»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30230" y="25251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9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02088" cy="2736304"/>
          </a:xfrm>
        </p:spPr>
        <p:txBody>
          <a:bodyPr>
            <a:noAutofit/>
          </a:bodyPr>
          <a:lstStyle/>
          <a:p>
            <a:pPr algn="ctr" fontAlgn="base">
              <a:spcAft>
                <a:spcPts val="0"/>
              </a:spcAft>
            </a:pP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br>
              <a:rPr lang="ru-RU" sz="5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ru-RU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Можно ли снять диагноз аутизм? </a:t>
            </a:r>
            <a:br>
              <a:rPr lang="ru-RU" sz="5400" dirty="0">
                <a:solidFill>
                  <a:schemeClr val="tx2"/>
                </a:solidFill>
                <a:effectLst/>
                <a:ea typeface="Times New Roman"/>
              </a:rPr>
            </a:b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365104"/>
            <a:ext cx="7772400" cy="1509712"/>
          </a:xfrm>
        </p:spPr>
        <p:txBody>
          <a:bodyPr>
            <a:normAutofit lnSpcReduction="10000"/>
          </a:bodyPr>
          <a:lstStyle/>
          <a:p>
            <a:pPr algn="ctr" fontAlgn="base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Нет, сам диагноз снять нельзя, можно только </a:t>
            </a:r>
            <a:r>
              <a:rPr lang="ru-RU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скорректировать</a:t>
            </a: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негативные проявления при своевременной и грамотной помощи.</a:t>
            </a:r>
            <a:endParaRPr lang="ru-RU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922588"/>
            <a:ext cx="5492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0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008112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Встречаемость детей с расстройствами аутистического спектра (РАС) по данным ССD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7772400" cy="3892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 год 1:66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2018 год 1:59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год 1:54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 год 1:44</a:t>
            </a:r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2023 год 1:36</a:t>
            </a: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54927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5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914488"/>
          </a:xfrm>
        </p:spPr>
        <p:txBody>
          <a:bodyPr/>
          <a:lstStyle/>
          <a:p>
            <a:pPr algn="ctr"/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2"/>
                </a:solidFill>
                <a:cs typeface="Calibri" panose="020F0502020204030204" pitchFamily="34" charset="0"/>
              </a:rPr>
              <a:t>Правда ли что мальчиков с аутизмом, больше чем </a:t>
            </a:r>
            <a:r>
              <a:rPr lang="ru-RU" sz="4400" dirty="0">
                <a:solidFill>
                  <a:schemeClr val="accent3"/>
                </a:solidFill>
                <a:cs typeface="Calibri" panose="020F0502020204030204" pitchFamily="34" charset="0"/>
              </a:rPr>
              <a:t>девочек?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645024"/>
            <a:ext cx="8568952" cy="2157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Да, </a:t>
            </a:r>
            <a:r>
              <a:rPr lang="ru-RU" sz="2800" b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cреди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детей, у которых диагностирован аутизм, мальчиков больше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85" y="2679192"/>
            <a:ext cx="479229" cy="8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	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7979224" cy="32403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Признаки аутизма до года: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нет интереса к игрушкам;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нет реакции на имя;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нет зрительного контакта в 3 месяца;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отсутствие лепета, жестикуляции, попыток подражать звукам.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/>
                <a:ea typeface="Calibri"/>
              </a:rPr>
              <a:t> </a:t>
            </a:r>
            <a:r>
              <a:rPr lang="ru-RU" sz="4400" b="1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lang="ru-RU" sz="4400" b="1" dirty="0">
                <a:solidFill>
                  <a:schemeClr val="tx2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диагностировать</a:t>
            </a:r>
            <a:r>
              <a:rPr lang="ru-RU" sz="4400" b="1" dirty="0"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аутизм на ранних этапах развития? </a:t>
            </a:r>
            <a:endParaRPr lang="ru-RU" sz="4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77" y="2469382"/>
            <a:ext cx="426523" cy="67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\Desktop\215.jpg"/>
          <p:cNvPicPr>
            <a:picLocks noChangeAspect="1" noChangeArrowheads="1"/>
          </p:cNvPicPr>
          <p:nvPr/>
        </p:nvPicPr>
        <p:blipFill rotWithShape="1">
          <a:blip r:embed="rId2" cstate="print"/>
          <a:srcRect b="16607"/>
          <a:stretch/>
        </p:blipFill>
        <p:spPr bwMode="auto">
          <a:xfrm>
            <a:off x="179512" y="188640"/>
            <a:ext cx="8568952" cy="620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65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362456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2"/>
                </a:solidFill>
                <a:effectLst/>
                <a:cs typeface="Times New Roman" pitchFamily="18" charset="0"/>
              </a:rPr>
              <a:t>Прививки вызывают аутизм? </a:t>
            </a:r>
            <a:endParaRPr lang="ru-RU" sz="4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372" y="4149080"/>
            <a:ext cx="8759627" cy="150971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Ученые тщательно исследовали возможную связь прививок и аутизма и доказали, что ее 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нет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18" y="2564904"/>
            <a:ext cx="549275" cy="8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</a:rPr>
              <a:t>	</a:t>
            </a:r>
            <a:br>
              <a:rPr lang="ru-RU" dirty="0">
                <a:effectLst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7835208" cy="1296144"/>
          </a:xfrm>
        </p:spPr>
        <p:txBody>
          <a:bodyPr>
            <a:normAutofit fontScale="77500" lnSpcReduction="20000"/>
          </a:bodyPr>
          <a:lstStyle/>
          <a:p>
            <a:pPr algn="ctr"/>
            <a:br>
              <a:rPr lang="ru-RU" sz="3600" b="1" dirty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latin typeface="Calibri"/>
                <a:ea typeface="Calibri"/>
                <a:cs typeface="Times New Roman"/>
              </a:rPr>
            </a:br>
            <a:r>
              <a:rPr lang="ru-RU" dirty="0"/>
              <a:t> </a:t>
            </a:r>
            <a:r>
              <a:rPr lang="ru-RU" sz="44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Из-за чего повышается риск рождения ребенка с аутизмом?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14" y="1733626"/>
            <a:ext cx="549275" cy="86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67" y="263986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Аутизм - многофакторное заболевание, т.е. оно может быть вызвано несколькими факторами.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Научные данные позволяют предполагать, что развитию расстройств аутистического спектра способствуют различные факторы — как генетические, так и обусловленные окружающей средой</a:t>
            </a:r>
          </a:p>
        </p:txBody>
      </p:sp>
    </p:spTree>
    <p:extLst>
      <p:ext uri="{BB962C8B-B14F-4D97-AF65-F5344CB8AC3E}">
        <p14:creationId xmlns:p14="http://schemas.microsoft.com/office/powerpoint/2010/main" val="3140534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651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Constantia</vt:lpstr>
      <vt:lpstr>Times New Roman</vt:lpstr>
      <vt:lpstr>Verdana</vt:lpstr>
      <vt:lpstr>Wingdings</vt:lpstr>
      <vt:lpstr>Wingdings 2</vt:lpstr>
      <vt:lpstr>Поток</vt:lpstr>
      <vt:lpstr>Презентация PowerPoint</vt:lpstr>
      <vt:lpstr>Аутизм -  это болезнь?   </vt:lpstr>
      <vt:lpstr>                 Можно ли снять диагноз аутизм?  </vt:lpstr>
      <vt:lpstr>Встречаемость детей с расстройствами аутистического спектра (РАС) по данным ССD</vt:lpstr>
      <vt:lpstr> Правда ли что мальчиков с аутизмом, больше чем девочек?</vt:lpstr>
      <vt:lpstr>  </vt:lpstr>
      <vt:lpstr>Презентация PowerPoint</vt:lpstr>
      <vt:lpstr>Прививки вызывают аутизм? </vt:lpstr>
      <vt:lpstr>  </vt:lpstr>
      <vt:lpstr>С какими заболеваниями и расстройствами можно перепутать аутизм?</vt:lpstr>
      <vt:lpstr>         </vt:lpstr>
      <vt:lpstr>Действительно ли, дети с аутизмом все время кричат и устраивают истерики?</vt:lpstr>
      <vt:lpstr>Что нужно знать, общаясь с человеком с аутизмом?</vt:lpstr>
      <vt:lpstr>Презентация PowerPoint</vt:lpstr>
      <vt:lpstr>Стэнли Кубрик. Робин Уильямс</vt:lpstr>
      <vt:lpstr>Билл Гейтс            Энтони Хопкинс </vt:lpstr>
      <vt:lpstr>«Только открыв свое сердце, можно осветить им путь себе и другим».                                                               Виталий Гиберт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Усова</cp:lastModifiedBy>
  <cp:revision>41</cp:revision>
  <cp:lastPrinted>2025-03-31T07:06:25Z</cp:lastPrinted>
  <dcterms:created xsi:type="dcterms:W3CDTF">2010-12-31T22:29:12Z</dcterms:created>
  <dcterms:modified xsi:type="dcterms:W3CDTF">2025-07-25T07:52:24Z</dcterms:modified>
</cp:coreProperties>
</file>